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01" r:id="rId3"/>
    <p:sldId id="257" r:id="rId5"/>
    <p:sldId id="295" r:id="rId6"/>
    <p:sldId id="290" r:id="rId7"/>
    <p:sldId id="296" r:id="rId8"/>
    <p:sldId id="334" r:id="rId9"/>
    <p:sldId id="382" r:id="rId10"/>
    <p:sldId id="336" r:id="rId11"/>
    <p:sldId id="340" r:id="rId12"/>
    <p:sldId id="346" r:id="rId13"/>
    <p:sldId id="342" r:id="rId14"/>
    <p:sldId id="343" r:id="rId15"/>
    <p:sldId id="344" r:id="rId16"/>
    <p:sldId id="384" r:id="rId17"/>
    <p:sldId id="386" r:id="rId18"/>
    <p:sldId id="387" r:id="rId19"/>
    <p:sldId id="298" r:id="rId20"/>
    <p:sldId id="341" r:id="rId21"/>
    <p:sldId id="270" r:id="rId22"/>
    <p:sldId id="335" r:id="rId23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华文细黑" panose="02010600040101010101" pitchFamily="2" charset="-122"/>
      <p:regular r:id="rId32"/>
    </p:embeddedFont>
    <p:embeddedFont>
      <p:font typeface="方正兰亭细黑_GBK_M" panose="02010600010101010101" pitchFamily="2" charset="2"/>
      <p:regular r:id="rId33"/>
    </p:embeddedFont>
    <p:embeddedFont>
      <p:font typeface="Franklin Gothic Medium" panose="020B0603020102020204" charset="0"/>
      <p:regular r:id="rId34"/>
      <p:italic r:id="rId35"/>
    </p:embeddedFont>
  </p:embeddedFontLst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F9F9F9"/>
    <a:srgbClr val="F5F5F5"/>
    <a:srgbClr val="F2F2F2"/>
    <a:srgbClr val="7BAA3C"/>
    <a:srgbClr val="64A640"/>
    <a:srgbClr val="1A3F6C"/>
    <a:srgbClr val="0E2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082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4" y="510"/>
      </p:cViewPr>
      <p:guideLst>
        <p:guide orient="horz" pos="1622"/>
        <p:guide pos="28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6" Type="http://schemas.openxmlformats.org/officeDocument/2006/relationships/tags" Target="tags/tag12.xml"/><Relationship Id="rId35" Type="http://schemas.openxmlformats.org/officeDocument/2006/relationships/font" Target="fonts/font9.fntdata"/><Relationship Id="rId34" Type="http://schemas.openxmlformats.org/officeDocument/2006/relationships/font" Target="fonts/font8.fntdata"/><Relationship Id="rId33" Type="http://schemas.openxmlformats.org/officeDocument/2006/relationships/font" Target="fonts/font7.fntdata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" Target="slides/slide1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455229" y="600054"/>
            <a:ext cx="8221227" cy="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8" name="任意多边形 7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Picture 3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4" y="104826"/>
            <a:ext cx="1458686" cy="3928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1.xml"/><Relationship Id="rId5" Type="http://schemas.openxmlformats.org/officeDocument/2006/relationships/image" Target="../media/image5.png"/><Relationship Id="rId4" Type="http://schemas.openxmlformats.org/officeDocument/2006/relationships/image" Target="../media/image1.png"/><Relationship Id="rId3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emf"/><Relationship Id="rId1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vmlDrawing" Target="../drawings/vmlDrawing2.v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4.xml"/><Relationship Id="rId2" Type="http://schemas.openxmlformats.org/officeDocument/2006/relationships/image" Target="../media/image10.emf"/><Relationship Id="rId1" Type="http://schemas.openxmlformats.org/officeDocument/2006/relationships/oleObject" Target="../embeddings/oleObject2.bin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5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6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21.xml"/><Relationship Id="rId5" Type="http://schemas.openxmlformats.org/officeDocument/2006/relationships/image" Target="../media/image5.png"/><Relationship Id="rId4" Type="http://schemas.openxmlformats.org/officeDocument/2006/relationships/image" Target="../media/image1.png"/><Relationship Id="rId3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595589" y="1600624"/>
            <a:ext cx="3952822" cy="276971"/>
          </a:xfrm>
          <a:prstGeom prst="rect">
            <a:avLst/>
          </a:prstGeom>
          <a:noFill/>
        </p:spPr>
        <p:txBody>
          <a:bodyPr wrap="none" lIns="91413" tIns="45706" rIns="91413" bIns="45706" rtlCol="0">
            <a:spAutoFit/>
          </a:bodyPr>
          <a:lstStyle/>
          <a:p>
            <a:r>
              <a:rPr lang="en-US" altLang="zh-CN" sz="12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Beijing </a:t>
            </a:r>
            <a:r>
              <a:rPr lang="en-US" altLang="zh-CN" sz="12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University of Posts and Telecommunications</a:t>
            </a:r>
            <a:endParaRPr lang="zh-CN" altLang="en-US" sz="12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6" name="M01-06-0023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90441" y="4719670"/>
            <a:ext cx="609600" cy="609600"/>
          </a:xfrm>
          <a:prstGeom prst="rect">
            <a:avLst/>
          </a:prstGeom>
        </p:spPr>
      </p:pic>
      <p:sp>
        <p:nvSpPr>
          <p:cNvPr id="18" name="任意多边形 17"/>
          <p:cNvSpPr/>
          <p:nvPr/>
        </p:nvSpPr>
        <p:spPr>
          <a:xfrm rot="240363">
            <a:off x="1822439" y="149340"/>
            <a:ext cx="4359116" cy="3548774"/>
          </a:xfrm>
          <a:custGeom>
            <a:avLst/>
            <a:gdLst>
              <a:gd name="connsiteX0" fmla="*/ 4631267 w 4783667"/>
              <a:gd name="connsiteY0" fmla="*/ 0 h 3750733"/>
              <a:gd name="connsiteX1" fmla="*/ 0 w 4783667"/>
              <a:gd name="connsiteY1" fmla="*/ 1871133 h 3750733"/>
              <a:gd name="connsiteX2" fmla="*/ 4783667 w 4783667"/>
              <a:gd name="connsiteY2" fmla="*/ 3750733 h 3750733"/>
              <a:gd name="connsiteX3" fmla="*/ 4631267 w 4783667"/>
              <a:gd name="connsiteY3" fmla="*/ 0 h 3750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3667" h="3750733">
                <a:moveTo>
                  <a:pt x="4631267" y="0"/>
                </a:moveTo>
                <a:lnTo>
                  <a:pt x="0" y="1871133"/>
                </a:lnTo>
                <a:lnTo>
                  <a:pt x="4783667" y="3750733"/>
                </a:lnTo>
                <a:lnTo>
                  <a:pt x="4631267" y="0"/>
                </a:lnTo>
                <a:close/>
              </a:path>
            </a:pathLst>
          </a:custGeom>
          <a:noFill/>
          <a:ln w="95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992504" y="673543"/>
            <a:ext cx="4883752" cy="3364229"/>
          </a:xfrm>
          <a:custGeom>
            <a:avLst/>
            <a:gdLst>
              <a:gd name="connsiteX0" fmla="*/ 0 w 5359400"/>
              <a:gd name="connsiteY0" fmla="*/ 677333 h 3522133"/>
              <a:gd name="connsiteX1" fmla="*/ 5359400 w 5359400"/>
              <a:gd name="connsiteY1" fmla="*/ 0 h 3522133"/>
              <a:gd name="connsiteX2" fmla="*/ 3530600 w 5359400"/>
              <a:gd name="connsiteY2" fmla="*/ 3522133 h 3522133"/>
              <a:gd name="connsiteX3" fmla="*/ 0 w 5359400"/>
              <a:gd name="connsiteY3" fmla="*/ 677333 h 3522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3522133">
                <a:moveTo>
                  <a:pt x="0" y="677333"/>
                </a:moveTo>
                <a:lnTo>
                  <a:pt x="5359400" y="0"/>
                </a:lnTo>
                <a:lnTo>
                  <a:pt x="3530600" y="3522133"/>
                </a:lnTo>
                <a:lnTo>
                  <a:pt x="0" y="677333"/>
                </a:lnTo>
                <a:close/>
              </a:path>
            </a:pathLst>
          </a:custGeom>
          <a:noFill/>
          <a:ln w="95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2225040" y="3573145"/>
            <a:ext cx="1625600" cy="721995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组员：凌霄汉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谢庆贺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王硕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11466" y="1885290"/>
            <a:ext cx="5721069" cy="67708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117325" y="1869901"/>
            <a:ext cx="6988975" cy="705485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sz="40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CTF平台开发阶段性报告</a:t>
            </a:r>
            <a:endParaRPr sz="4000" b="1" dirty="0" smtClean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51" y="122982"/>
            <a:ext cx="1777270" cy="478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395519" y="2267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近期工作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7840" y="805815"/>
            <a:ext cx="3762375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Char char="•"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更改数据库结构，删了两个表；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buChar char="•"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增加了必要标志字段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buChar char="•"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减少了一些冗余字段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buChar char="•"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增加了默认值；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>
              <a:buChar char="•"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拆了一些外键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1）冗余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2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主从表的关系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7840" y="2879090"/>
            <a:ext cx="311912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Char char="•"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完整性问题：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拆掉主表之前，需要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让从表的外键置空，或者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是先拆掉从表；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>
              <a:buNone/>
            </a:pPr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   这样就类似一个树：</a:t>
            </a:r>
            <a:endParaRPr lang="zh-CN" alt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4" name="对象 -2147482623"/>
          <p:cNvGraphicFramePr/>
          <p:nvPr/>
        </p:nvGraphicFramePr>
        <p:xfrm>
          <a:off x="4088130" y="625475"/>
          <a:ext cx="4528185" cy="4572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3998595" imgH="5106670" progId="Visio.Drawing.15">
                  <p:embed/>
                </p:oleObj>
              </mc:Choice>
              <mc:Fallback>
                <p:oleObj name="" r:id="rId1" imgW="3998595" imgH="5106670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088130" y="625475"/>
                        <a:ext cx="4528185" cy="457263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1" name="矩形 6"/>
          <p:cNvSpPr/>
          <p:nvPr/>
        </p:nvSpPr>
        <p:spPr>
          <a:xfrm>
            <a:off x="495300" y="845185"/>
            <a:ext cx="76200" cy="514985"/>
          </a:xfrm>
          <a:prstGeom prst="rect">
            <a:avLst/>
          </a:prstGeom>
          <a:solidFill>
            <a:srgbClr val="009ED6"/>
          </a:solidFill>
          <a:ln w="9525">
            <a:noFill/>
          </a:ln>
        </p:spPr>
        <p:txBody>
          <a:bodyPr anchor="ctr"/>
          <a:p>
            <a:endParaRPr lang="zh-CN" alt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32" name="标题 1"/>
          <p:cNvSpPr>
            <a:spLocks noGrp="1"/>
          </p:cNvSpPr>
          <p:nvPr/>
        </p:nvSpPr>
        <p:spPr>
          <a:xfrm>
            <a:off x="671830" y="845185"/>
            <a:ext cx="5863590" cy="523875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ctr"/>
          <a:p>
            <a:pPr marL="914400" indent="-914400"/>
            <a:r>
              <a:rPr sz="240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项目树:蓝图(模组化）的说明</a:t>
            </a:r>
            <a:endParaRPr sz="2400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graphicFrame>
        <p:nvGraphicFramePr>
          <p:cNvPr id="2" name="对象 -2147482624"/>
          <p:cNvGraphicFramePr/>
          <p:nvPr/>
        </p:nvGraphicFramePr>
        <p:xfrm>
          <a:off x="1059180" y="1360170"/>
          <a:ext cx="6516370" cy="37230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6007735" imgH="3625215" progId="Visio.Drawing.15">
                  <p:embed/>
                </p:oleObj>
              </mc:Choice>
              <mc:Fallback>
                <p:oleObj name="" r:id="rId1" imgW="6007735" imgH="3625215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059180" y="1360170"/>
                        <a:ext cx="6516370" cy="372300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/>
          <p:cNvSpPr txBox="1"/>
          <p:nvPr/>
        </p:nvSpPr>
        <p:spPr>
          <a:xfrm>
            <a:off x="395519" y="2267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近期工作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内容占位符 3"/>
          <p:cNvSpPr>
            <a:spLocks noGrp="1" noChangeArrowheads="1"/>
          </p:cNvSpPr>
          <p:nvPr/>
        </p:nvSpPr>
        <p:spPr bwMode="auto">
          <a:xfrm>
            <a:off x="1195070" y="1583690"/>
            <a:ext cx="2675890" cy="3207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fontAlgn="base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在功能式架构中，按照每部分代码的功能来组织你的应用。所有模板放到同一个文件夹中，静态文件放在另一个文件夹中，而视图放在第三个文件夹中。</a:t>
            </a:r>
            <a:endParaRPr sz="1800" strike="noStrike" noProof="1"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Picture 1" descr="1"/>
          <p:cNvPicPr>
            <a:picLocks noChangeAspect="1"/>
          </p:cNvPicPr>
          <p:nvPr/>
        </p:nvPicPr>
        <p:blipFill>
          <a:blip r:embed="rId1"/>
          <a:srcRect l="4963" t="3936" r="39371" b="7662"/>
          <a:stretch>
            <a:fillRect/>
          </a:stretch>
        </p:blipFill>
        <p:spPr>
          <a:xfrm>
            <a:off x="5568315" y="625475"/>
            <a:ext cx="2663825" cy="4477385"/>
          </a:xfrm>
          <a:prstGeom prst="rect">
            <a:avLst/>
          </a:prstGeom>
        </p:spPr>
      </p:pic>
      <p:sp>
        <p:nvSpPr>
          <p:cNvPr id="4" name="矩形 6"/>
          <p:cNvSpPr/>
          <p:nvPr/>
        </p:nvSpPr>
        <p:spPr>
          <a:xfrm>
            <a:off x="495300" y="845185"/>
            <a:ext cx="76200" cy="514985"/>
          </a:xfrm>
          <a:prstGeom prst="rect">
            <a:avLst/>
          </a:prstGeom>
          <a:solidFill>
            <a:srgbClr val="009ED6"/>
          </a:solidFill>
          <a:ln w="9525">
            <a:noFill/>
          </a:ln>
        </p:spPr>
        <p:txBody>
          <a:bodyPr anchor="ctr"/>
          <a:p>
            <a:endParaRPr lang="zh-CN" alt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671830" y="845185"/>
            <a:ext cx="5863590" cy="523875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ctr"/>
          <a:p>
            <a:pPr marL="914400" indent="-914400"/>
            <a:r>
              <a:rPr sz="240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项目树:蓝图(模组化）的说明</a:t>
            </a:r>
            <a:endParaRPr sz="2400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95519" y="2267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近期工作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内容占位符 3"/>
          <p:cNvSpPr>
            <a:spLocks noGrp="1" noChangeArrowheads="1"/>
          </p:cNvSpPr>
          <p:nvPr/>
        </p:nvSpPr>
        <p:spPr bwMode="auto">
          <a:xfrm>
            <a:off x="1426845" y="1555750"/>
            <a:ext cx="2675890" cy="3326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fontAlgn="base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在分区式架构中，按照每一部分所属的蓝图来组织你的应用。管理面板的所有的模板，视图和静态文件放在一个文件夹中，用户控制面板的则放在另一个文件夹中。</a:t>
            </a:r>
            <a:endParaRPr sz="1800" strike="noStrike" noProof="1"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6"/>
          <p:cNvSpPr/>
          <p:nvPr/>
        </p:nvSpPr>
        <p:spPr>
          <a:xfrm>
            <a:off x="495300" y="845185"/>
            <a:ext cx="76200" cy="514985"/>
          </a:xfrm>
          <a:prstGeom prst="rect">
            <a:avLst/>
          </a:prstGeom>
          <a:solidFill>
            <a:srgbClr val="009ED6"/>
          </a:solidFill>
          <a:ln w="9525">
            <a:noFill/>
          </a:ln>
        </p:spPr>
        <p:txBody>
          <a:bodyPr anchor="ctr"/>
          <a:p>
            <a:endParaRPr lang="zh-CN" alt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671830" y="845185"/>
            <a:ext cx="5863590" cy="523875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ctr"/>
          <a:p>
            <a:pPr marL="914400" indent="-914400"/>
            <a:r>
              <a:rPr sz="240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项目树:蓝图(模组化）的说明</a:t>
            </a:r>
            <a:endParaRPr sz="2400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pic>
        <p:nvPicPr>
          <p:cNvPr id="2" name="Picture 2" descr="2"/>
          <p:cNvPicPr>
            <a:picLocks noChangeAspect="1"/>
          </p:cNvPicPr>
          <p:nvPr/>
        </p:nvPicPr>
        <p:blipFill>
          <a:blip r:embed="rId1"/>
          <a:srcRect l="28585"/>
          <a:stretch>
            <a:fillRect/>
          </a:stretch>
        </p:blipFill>
        <p:spPr>
          <a:xfrm>
            <a:off x="5230495" y="625475"/>
            <a:ext cx="1933575" cy="4510405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395519" y="2267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近期工作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内容占位符 3"/>
          <p:cNvSpPr>
            <a:spLocks noGrp="1" noChangeArrowheads="1"/>
          </p:cNvSpPr>
          <p:nvPr/>
        </p:nvSpPr>
        <p:spPr bwMode="auto">
          <a:xfrm>
            <a:off x="571500" y="1489710"/>
            <a:ext cx="7650480" cy="1355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fontAlgn="base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其实docker就像是一个轻量级的虚拟机，他本身出现的原因就是为了解决虚拟机占用资源大，冗余等缺点，docker具有很好的移植性和隔离性，服务器上可以跑多个docker，互相之间不会相互影响。</a:t>
            </a:r>
            <a:endParaRPr sz="1800" strike="noStrike" noProof="1"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6"/>
          <p:cNvSpPr/>
          <p:nvPr/>
        </p:nvSpPr>
        <p:spPr>
          <a:xfrm>
            <a:off x="495300" y="845185"/>
            <a:ext cx="76200" cy="514985"/>
          </a:xfrm>
          <a:prstGeom prst="rect">
            <a:avLst/>
          </a:prstGeom>
          <a:solidFill>
            <a:srgbClr val="009ED6"/>
          </a:solidFill>
          <a:ln w="9525">
            <a:noFill/>
          </a:ln>
        </p:spPr>
        <p:txBody>
          <a:bodyPr anchor="ctr"/>
          <a:p>
            <a:endParaRPr lang="zh-CN" alt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671830" y="845185"/>
            <a:ext cx="5863590" cy="523875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ctr"/>
          <a:p>
            <a:pPr marL="914400" indent="-914400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理解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95519" y="226724"/>
            <a:ext cx="15163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关于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docker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内容占位符 3"/>
          <p:cNvSpPr>
            <a:spLocks noGrp="1" noChangeArrowheads="1"/>
          </p:cNvSpPr>
          <p:nvPr/>
        </p:nvSpPr>
        <p:spPr bwMode="auto">
          <a:xfrm>
            <a:off x="571500" y="1489710"/>
            <a:ext cx="7650480" cy="1355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fontAlgn="base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</a:t>
            </a:r>
            <a:r>
              <a:rPr lang="zh-CN"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们还</a:t>
            </a: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不是很</a:t>
            </a:r>
            <a:r>
              <a:rPr lang="zh-CN"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清楚</a:t>
            </a: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真正的web题是个什么形式。好像web对环境的要求比较高，不同的题有不同的环境依赖，放题时还得依据题目来配。lamp好像用的比较多。</a:t>
            </a:r>
            <a:endParaRPr sz="1800" strike="noStrike" noProof="1"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6"/>
          <p:cNvSpPr/>
          <p:nvPr/>
        </p:nvSpPr>
        <p:spPr>
          <a:xfrm>
            <a:off x="495300" y="845185"/>
            <a:ext cx="76200" cy="514985"/>
          </a:xfrm>
          <a:prstGeom prst="rect">
            <a:avLst/>
          </a:prstGeom>
          <a:solidFill>
            <a:srgbClr val="009ED6"/>
          </a:solidFill>
          <a:ln w="9525">
            <a:noFill/>
          </a:ln>
        </p:spPr>
        <p:txBody>
          <a:bodyPr anchor="ctr"/>
          <a:p>
            <a:endParaRPr lang="zh-CN" alt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671830" y="845185"/>
            <a:ext cx="5863590" cy="523875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ctr"/>
          <a:p>
            <a:pPr marL="914400" indent="-914400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docker部署web题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95519" y="226724"/>
            <a:ext cx="15163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关于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docker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511" name="TextBox 7"/>
          <p:cNvSpPr/>
          <p:nvPr/>
        </p:nvSpPr>
        <p:spPr>
          <a:xfrm>
            <a:off x="495300" y="3628390"/>
            <a:ext cx="8213090" cy="953135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rgbClr val="7F7F7F"/>
            </a:solidFill>
            <a:prstDash val="sysDash"/>
            <a:miter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r>
              <a:rPr lang="en-US" altLang="zh-CN" sz="1400">
                <a:latin typeface="Courier New" panose="02070309020205020404" pitchFamily="49" charset="0"/>
                <a:ea typeface="宋体" panose="02010600030101010101" pitchFamily="2" charset="-122"/>
                <a:sym typeface="Courier New" panose="02070309020205020404" pitchFamily="49" charset="0"/>
              </a:rPr>
              <a:t>docker pull ==&gt;拉取需要的镜像         （lamp用的较多）</a:t>
            </a:r>
            <a:endParaRPr lang="en-US" altLang="zh-CN" sz="1400">
              <a:latin typeface="Courier New" panose="02070309020205020404" pitchFamily="49" charset="0"/>
              <a:ea typeface="宋体" panose="02010600030101010101" pitchFamily="2" charset="-122"/>
              <a:sym typeface="Courier New" panose="02070309020205020404" pitchFamily="49" charset="0"/>
            </a:endParaRPr>
          </a:p>
          <a:p>
            <a:r>
              <a:rPr lang="en-US" altLang="zh-CN" sz="1400">
                <a:latin typeface="Courier New" panose="02070309020205020404" pitchFamily="49" charset="0"/>
                <a:ea typeface="宋体" panose="02010600030101010101" pitchFamily="2" charset="-122"/>
                <a:sym typeface="Courier New" panose="02070309020205020404" pitchFamily="49" charset="0"/>
              </a:rPr>
              <a:t>docker run ==&gt;运行容器并进行端口映射       （将docker的一个端口映射到宿主机）</a:t>
            </a:r>
            <a:endParaRPr lang="en-US" altLang="zh-CN" sz="1400">
              <a:latin typeface="Courier New" panose="02070309020205020404" pitchFamily="49" charset="0"/>
              <a:ea typeface="宋体" panose="02010600030101010101" pitchFamily="2" charset="-122"/>
              <a:sym typeface="Courier New" panose="02070309020205020404" pitchFamily="49" charset="0"/>
            </a:endParaRPr>
          </a:p>
          <a:p>
            <a:r>
              <a:rPr lang="en-US" altLang="zh-CN" sz="1400">
                <a:latin typeface="Courier New" panose="02070309020205020404" pitchFamily="49" charset="0"/>
                <a:ea typeface="宋体" panose="02010600030101010101" pitchFamily="2" charset="-122"/>
                <a:sym typeface="Courier New" panose="02070309020205020404" pitchFamily="49" charset="0"/>
              </a:rPr>
              <a:t>docker cp ==&gt; 将题目从本地目录部署到docker目录 （题目就是一个html文件，就等于是复制一个html文件...）</a:t>
            </a:r>
            <a:endParaRPr lang="en-US" altLang="zh-CN" sz="1400">
              <a:latin typeface="Courier New" panose="02070309020205020404" pitchFamily="49" charset="0"/>
              <a:ea typeface="宋体" panose="02010600030101010101" pitchFamily="2" charset="-122"/>
              <a:sym typeface="Courier New" panose="02070309020205020404" pitchFamily="49" charset="0"/>
            </a:endParaRPr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571500" y="2974975"/>
            <a:ext cx="3528060" cy="523875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ctr"/>
          <a:p>
            <a:pPr marL="914400" indent="-914400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目前基本都是如下三个命令搞定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内容占位符 3"/>
          <p:cNvSpPr>
            <a:spLocks noGrp="1" noChangeArrowheads="1"/>
          </p:cNvSpPr>
          <p:nvPr/>
        </p:nvSpPr>
        <p:spPr bwMode="auto">
          <a:xfrm>
            <a:off x="571500" y="1489710"/>
            <a:ext cx="7650480" cy="283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 fontAlgn="base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网上有现成的框架，xinetd一次只能部署一道题目，</a:t>
            </a:r>
            <a:r>
              <a:rPr lang="zh-CN"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有些不合适</a:t>
            </a: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，pwn_deploy_chroot更加高级和安全，已经成功</a:t>
            </a:r>
            <a:r>
              <a:rPr lang="zh-CN"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实现</a:t>
            </a: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部署，一次可以放五到十道题，且限制了用户的权限，flag可以自定义。</a:t>
            </a:r>
            <a:endParaRPr sz="1800" strike="noStrike" noProof="1"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indent="457200" fontAlgn="base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1800" strike="noStrike" noProof="1"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crypto, misc, re正常情况下都不需要用docker部署，因为他们的flag藏在题目给的文件本身里，我们只需要通过解密来获取，不像pwn和web需要日远程服务器拿到shell看flag。</a:t>
            </a:r>
            <a:endParaRPr sz="1800" strike="noStrike" noProof="1"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6"/>
          <p:cNvSpPr/>
          <p:nvPr/>
        </p:nvSpPr>
        <p:spPr>
          <a:xfrm>
            <a:off x="495300" y="845185"/>
            <a:ext cx="76200" cy="514985"/>
          </a:xfrm>
          <a:prstGeom prst="rect">
            <a:avLst/>
          </a:prstGeom>
          <a:solidFill>
            <a:srgbClr val="009ED6"/>
          </a:solidFill>
          <a:ln w="9525">
            <a:noFill/>
          </a:ln>
        </p:spPr>
        <p:txBody>
          <a:bodyPr anchor="ctr"/>
          <a:p>
            <a:endParaRPr lang="zh-CN" altLang="zh-CN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671830" y="845185"/>
            <a:ext cx="5863590" cy="523875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ctr"/>
          <a:p>
            <a:pPr marL="914400" indent="-914400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docker部署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pwn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题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95519" y="226724"/>
            <a:ext cx="15163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关于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docker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6" name="组合 45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47" name="组合 46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9" name="任意多边形 48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任意多边形 49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4519952" y="1045125"/>
              <a:ext cx="167310" cy="28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3</a:t>
              </a:r>
              <a:endParaRPr lang="en-US" altLang="zh-CN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2" name="任意多边形 51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任意多边形 52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775840" y="2271106"/>
            <a:ext cx="1960880" cy="6299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未来计划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4539615" y="2957830"/>
            <a:ext cx="2543810" cy="19050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/>
          <p:cNvSpPr txBox="1"/>
          <p:nvPr/>
        </p:nvSpPr>
        <p:spPr>
          <a:xfrm>
            <a:off x="395519" y="2267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一些困扰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63"/>
          <p:cNvSpPr txBox="1"/>
          <p:nvPr/>
        </p:nvSpPr>
        <p:spPr>
          <a:xfrm>
            <a:off x="1473760" y="936698"/>
            <a:ext cx="13176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虚拟机变ip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594485" y="1304925"/>
            <a:ext cx="67475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每次启动虚拟机连接数据库，总是要重新改变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database.py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中的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</a:endParaRPr>
          </a:p>
          <a:p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虚拟机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ip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，很是麻烦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904295" y="1046167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1</a:t>
            </a:r>
            <a:endParaRPr lang="zh-CN" altLang="en-US" sz="3000" dirty="0">
              <a:latin typeface="+mj-ea"/>
              <a:ea typeface="+mj-ea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1416079" y="2004318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000" dirty="0" smtClean="0">
                  <a:latin typeface="+mj-ea"/>
                </a:rPr>
                <a:t>2</a:t>
              </a:r>
              <a:endParaRPr lang="zh-CN" altLang="en-US" sz="3000" dirty="0">
                <a:latin typeface="+mj-ea"/>
              </a:endParaRPr>
            </a:p>
          </p:txBody>
        </p:sp>
      </p:grpSp>
      <p:sp>
        <p:nvSpPr>
          <p:cNvPr id="76" name="椭圆 75"/>
          <p:cNvSpPr/>
          <p:nvPr/>
        </p:nvSpPr>
        <p:spPr>
          <a:xfrm>
            <a:off x="1944134" y="3239185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000" dirty="0">
                <a:latin typeface="+mj-ea"/>
              </a:rPr>
              <a:t>3</a:t>
            </a:r>
            <a:endParaRPr lang="zh-CN" altLang="en-US" sz="3000" dirty="0">
              <a:latin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985879" y="1861413"/>
            <a:ext cx="12553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Automap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997075" y="2152650"/>
            <a:ext cx="63449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anose="02010600010101010101" pitchFamily="2" charset="2"/>
              </a:rPr>
              <a:t>1）表的映射，属于一个可以说的内容。虽然最后没有成功。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anose="02010600010101010101" pitchFamily="2" charset="2"/>
            </a:endParaRPr>
          </a:p>
          <a:p>
            <a:pPr algn="l"/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anose="02010600010101010101" pitchFamily="2" charset="2"/>
              </a:rPr>
              <a:t>2）得到的经验：①有时候有的东西看似更简单，反而会造成大的困扰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anose="02010600010101010101" pitchFamily="2" charset="2"/>
            </a:endParaRPr>
          </a:p>
          <a:p>
            <a:pPr algn="l"/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anose="02010600010101010101" pitchFamily="2" charset="2"/>
              </a:rPr>
              <a:t>  ②不要觉得比较小众一些的东西很酷，这很有可能让你找不到帮助你的人（在StackOverflow里有人在三个月前问了同样的问题但是没有答复）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anose="02010600010101010101" pitchFamily="2" charset="2"/>
            </a:endParaRPr>
          </a:p>
          <a:p>
            <a:pPr algn="l"/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方正兰亭细黑_GBK_M" panose="02010600010101010101" pitchFamily="2" charset="2"/>
              </a:rPr>
              <a:t>  ③ 可能还是应该提高信息的搜集能力，如果前面搜集好了可能之后就不用这么麻烦了。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cs typeface="方正兰亭细黑_GBK_M" panose="02010600010101010101" pitchFamily="2" charset="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68494" y="3316625"/>
            <a:ext cx="31146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WTForm 表单与csrf_token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613689" y="4058543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4" name="同心圆 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000" dirty="0">
                  <a:latin typeface="+mj-ea"/>
                </a:rPr>
                <a:t>4</a:t>
              </a:r>
              <a:endParaRPr lang="en-US" altLang="zh-CN" sz="3000" dirty="0">
                <a:latin typeface="+mj-ea"/>
              </a:endParaRPr>
            </a:p>
          </p:txBody>
        </p:sp>
      </p:grpSp>
      <p:sp>
        <p:nvSpPr>
          <p:cNvPr id="6" name="TextBox 30"/>
          <p:cNvSpPr txBox="1"/>
          <p:nvPr/>
        </p:nvSpPr>
        <p:spPr>
          <a:xfrm>
            <a:off x="3285724" y="4132808"/>
            <a:ext cx="42411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Mail_confirm token的序列化，保密化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867093" y="1685446"/>
            <a:ext cx="6800850" cy="2115029"/>
          </a:xfrm>
          <a:custGeom>
            <a:avLst/>
            <a:gdLst>
              <a:gd name="connsiteX0" fmla="*/ 0 w 6800850"/>
              <a:gd name="connsiteY0" fmla="*/ 2115029 h 2115029"/>
              <a:gd name="connsiteX1" fmla="*/ 971550 w 6800850"/>
              <a:gd name="connsiteY1" fmla="*/ 914879 h 2115029"/>
              <a:gd name="connsiteX2" fmla="*/ 1943100 w 6800850"/>
              <a:gd name="connsiteY2" fmla="*/ 1600679 h 2115029"/>
              <a:gd name="connsiteX3" fmla="*/ 2857500 w 6800850"/>
              <a:gd name="connsiteY3" fmla="*/ 479 h 2115029"/>
              <a:gd name="connsiteX4" fmla="*/ 3857625 w 6800850"/>
              <a:gd name="connsiteY4" fmla="*/ 1786417 h 2115029"/>
              <a:gd name="connsiteX5" fmla="*/ 4800600 w 6800850"/>
              <a:gd name="connsiteY5" fmla="*/ 829154 h 2115029"/>
              <a:gd name="connsiteX6" fmla="*/ 5786437 w 6800850"/>
              <a:gd name="connsiteY6" fmla="*/ 1157767 h 2115029"/>
              <a:gd name="connsiteX7" fmla="*/ 6800850 w 6800850"/>
              <a:gd name="connsiteY7" fmla="*/ 479 h 2115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00850" h="2115029">
                <a:moveTo>
                  <a:pt x="0" y="2115029"/>
                </a:moveTo>
                <a:cubicBezTo>
                  <a:pt x="323850" y="1557816"/>
                  <a:pt x="647700" y="1000604"/>
                  <a:pt x="971550" y="914879"/>
                </a:cubicBezTo>
                <a:cubicBezTo>
                  <a:pt x="1295400" y="829154"/>
                  <a:pt x="1628775" y="1753079"/>
                  <a:pt x="1943100" y="1600679"/>
                </a:cubicBezTo>
                <a:cubicBezTo>
                  <a:pt x="2257425" y="1448279"/>
                  <a:pt x="2538413" y="-30477"/>
                  <a:pt x="2857500" y="479"/>
                </a:cubicBezTo>
                <a:cubicBezTo>
                  <a:pt x="3176587" y="31435"/>
                  <a:pt x="3533775" y="1648305"/>
                  <a:pt x="3857625" y="1786417"/>
                </a:cubicBezTo>
                <a:cubicBezTo>
                  <a:pt x="4181475" y="1924529"/>
                  <a:pt x="4479131" y="933929"/>
                  <a:pt x="4800600" y="829154"/>
                </a:cubicBezTo>
                <a:cubicBezTo>
                  <a:pt x="5122069" y="724379"/>
                  <a:pt x="5453062" y="1295879"/>
                  <a:pt x="5786437" y="1157767"/>
                </a:cubicBezTo>
                <a:cubicBezTo>
                  <a:pt x="6119812" y="1019655"/>
                  <a:pt x="6622256" y="205266"/>
                  <a:pt x="6800850" y="479"/>
                </a:cubicBezTo>
              </a:path>
            </a:pathLst>
          </a:cu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1553027" y="2304367"/>
            <a:ext cx="609409" cy="609409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37" name="同心圆 3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椭圆 38"/>
          <p:cNvSpPr/>
          <p:nvPr/>
        </p:nvSpPr>
        <p:spPr>
          <a:xfrm>
            <a:off x="579798" y="3454524"/>
            <a:ext cx="618574" cy="61857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3490320" y="1398971"/>
            <a:ext cx="609409" cy="609409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41" name="同心圆 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椭圆 42"/>
          <p:cNvSpPr/>
          <p:nvPr/>
        </p:nvSpPr>
        <p:spPr>
          <a:xfrm>
            <a:off x="2517091" y="2936446"/>
            <a:ext cx="618574" cy="61857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4454384" y="3139631"/>
            <a:ext cx="618574" cy="61857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5427613" y="2235155"/>
            <a:ext cx="609409" cy="609409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椭圆 47"/>
          <p:cNvSpPr/>
          <p:nvPr/>
        </p:nvSpPr>
        <p:spPr>
          <a:xfrm>
            <a:off x="6391677" y="2533358"/>
            <a:ext cx="618574" cy="61857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7364909" y="1361651"/>
            <a:ext cx="609409" cy="609409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-23053" y="4092108"/>
            <a:ext cx="25184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Submit 里的题目blood 关系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  <a:sym typeface="+mn-ea"/>
            </a:endParaRPr>
          </a:p>
          <a:p>
            <a:pPr algn="ctr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Join_in blood关系的带入</a:t>
            </a:r>
            <a:endParaRPr lang="zh-CN" altLang="en-US" sz="14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69723" y="1818445"/>
            <a:ext cx="177673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Js饼图的构建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  <a:sym typeface="+mn-ea"/>
            </a:endParaRPr>
          </a:p>
          <a:p>
            <a:pPr algn="ctr"/>
            <a:r>
              <a:rPr lang="en-US" altLang="zh-CN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top10</a:t>
            </a:r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趋势图的实现</a:t>
            </a:r>
            <a:endParaRPr lang="zh-CN" altLang="en-US" sz="14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382155" y="3555005"/>
            <a:ext cx="1249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用户管理界面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  <a:sym typeface="+mn-ea"/>
            </a:endParaRPr>
          </a:p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管理员页面</a:t>
            </a:r>
            <a:endParaRPr lang="zh-CN" altLang="en-US" sz="1400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249870" y="1086128"/>
            <a:ext cx="12496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自动放题机器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269125" y="1511283"/>
            <a:ext cx="134493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连接池；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  <a:sym typeface="+mn-ea"/>
            </a:endParaRPr>
          </a:p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Websocket；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  <a:sym typeface="+mn-ea"/>
            </a:endParaRPr>
          </a:p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Nginx；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023776" y="3248189"/>
            <a:ext cx="1783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技术实现：钩子函数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787321" y="843871"/>
            <a:ext cx="20929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数据库migration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----数据已经很多的时候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60"/>
          <p:cNvSpPr txBox="1"/>
          <p:nvPr/>
        </p:nvSpPr>
        <p:spPr>
          <a:xfrm>
            <a:off x="4086800" y="3800753"/>
            <a:ext cx="16891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4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消息队列/申请战队</a:t>
            </a:r>
            <a:endParaRPr lang="zh-CN" altLang="en-US" sz="14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4" name="TextBox 65"/>
          <p:cNvSpPr txBox="1"/>
          <p:nvPr/>
        </p:nvSpPr>
        <p:spPr>
          <a:xfrm>
            <a:off x="7960801" y="2317706"/>
            <a:ext cx="11201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······</a:t>
            </a:r>
            <a:endParaRPr lang="en-US" altLang="zh-CN" sz="2800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95519" y="226724"/>
            <a:ext cx="20485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FUTURE PLANS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4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7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nodeType="withEffect" p14:presetBounceEnd="4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5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 p14:presetBounceEnd="4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nodeType="withEffect" p14:presetBounceEnd="4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3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12" presetClass="entr" presetSubtype="1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7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fill="hold" grpId="0" nodeType="withEffect" p14:presetBounceEnd="4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5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fill="hold" nodeType="withEffect" p14:presetBounceEnd="4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9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7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ldLvl="0" animBg="1"/>
          <p:bldP spid="39" grpId="0" bldLvl="0" animBg="1"/>
          <p:bldP spid="43" grpId="0" bldLvl="0" animBg="1"/>
          <p:bldP spid="44" grpId="0" bldLvl="0" animBg="1"/>
          <p:bldP spid="48" grpId="0" bldLvl="0" animBg="1"/>
          <p:bldP spid="54" grpId="0"/>
          <p:bldP spid="55" grpId="0"/>
          <p:bldP spid="56" grpId="0"/>
          <p:bldP spid="61" grpId="0"/>
          <p:bldP spid="62" grpId="0"/>
          <p:bldP spid="63" grpId="0"/>
          <p:bldP spid="6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4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7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5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12" presetClass="entr" presetSubtype="1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7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1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5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7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ldLvl="0" animBg="1"/>
          <p:bldP spid="39" grpId="0" bldLvl="0" animBg="1"/>
          <p:bldP spid="43" grpId="0" bldLvl="0" animBg="1"/>
          <p:bldP spid="44" grpId="0" bldLvl="0" animBg="1"/>
          <p:bldP spid="48" grpId="0" bldLvl="0" animBg="1"/>
          <p:bldP spid="54" grpId="0"/>
          <p:bldP spid="55" grpId="0"/>
          <p:bldP spid="56" grpId="0"/>
          <p:bldP spid="61" grpId="0"/>
          <p:bldP spid="62" grpId="0"/>
          <p:bldP spid="63" grpId="0"/>
          <p:bldP spid="66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4665610" y="1399376"/>
            <a:ext cx="1912620" cy="494019"/>
            <a:chOff x="4782534" y="952085"/>
            <a:chExt cx="1912620" cy="494019"/>
          </a:xfrm>
        </p:grpSpPr>
        <p:sp>
          <p:nvSpPr>
            <p:cNvPr id="144" name="TextBox 143"/>
            <p:cNvSpPr txBox="1"/>
            <p:nvPr/>
          </p:nvSpPr>
          <p:spPr>
            <a:xfrm>
              <a:off x="4782534" y="952085"/>
              <a:ext cx="9956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人员分工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4782534" y="1200994"/>
              <a:ext cx="1912620" cy="245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EVERYONE'S WORK REPORT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65610" y="2386589"/>
            <a:ext cx="2415540" cy="525272"/>
            <a:chOff x="4782534" y="1822584"/>
            <a:chExt cx="2415540" cy="525272"/>
          </a:xfrm>
        </p:grpSpPr>
        <p:sp>
          <p:nvSpPr>
            <p:cNvPr id="145" name="TextBox 144"/>
            <p:cNvSpPr txBox="1"/>
            <p:nvPr/>
          </p:nvSpPr>
          <p:spPr>
            <a:xfrm>
              <a:off x="4782534" y="1822584"/>
              <a:ext cx="9956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近期工作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782534" y="2102746"/>
              <a:ext cx="2415540" cy="245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RECENTLY IMPLEMENTED FEATURES</a:t>
              </a:r>
              <a:endPara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670690" y="3420626"/>
            <a:ext cx="1390650" cy="498443"/>
            <a:chOff x="4782534" y="3479067"/>
            <a:chExt cx="1390650" cy="498443"/>
          </a:xfrm>
        </p:grpSpPr>
        <p:sp>
          <p:nvSpPr>
            <p:cNvPr id="147" name="TextBox 146"/>
            <p:cNvSpPr txBox="1"/>
            <p:nvPr/>
          </p:nvSpPr>
          <p:spPr>
            <a:xfrm>
              <a:off x="4782534" y="3479067"/>
              <a:ext cx="9956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  <a:sym typeface="+mn-ea"/>
                </a:rPr>
                <a:t>未来计划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782534" y="3732400"/>
              <a:ext cx="1390650" cy="245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sym typeface="+mn-ea"/>
                </a:rPr>
                <a:t>THE FUTURE PLANS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070085" y="1417218"/>
            <a:ext cx="600360" cy="461920"/>
            <a:chOff x="4272487" y="985295"/>
            <a:chExt cx="530249" cy="407976"/>
          </a:xfrm>
        </p:grpSpPr>
        <p:grpSp>
          <p:nvGrpSpPr>
            <p:cNvPr id="2" name="组合 1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6" name="任意多边形 45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任意多边形 46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>
              <a:off x="4461816" y="1022886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1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6529"/>
            <a:ext cx="2636196" cy="4298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806888" y="2591171"/>
            <a:ext cx="875192" cy="1328303"/>
            <a:chOff x="946982" y="2536200"/>
            <a:chExt cx="875192" cy="1328303"/>
          </a:xfrm>
        </p:grpSpPr>
        <p:sp>
          <p:nvSpPr>
            <p:cNvPr id="106" name="TextBox 105"/>
            <p:cNvSpPr txBox="1"/>
            <p:nvPr/>
          </p:nvSpPr>
          <p:spPr>
            <a:xfrm>
              <a:off x="946982" y="2536200"/>
              <a:ext cx="73609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b="1" spc="3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目</a:t>
              </a:r>
              <a:endParaRPr lang="en-US" altLang="zh-CN" sz="4000" b="1" spc="3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  <a:p>
              <a:r>
                <a:rPr lang="zh-CN" altLang="en-US" sz="4000" b="1" spc="3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录</a:t>
              </a:r>
              <a:endParaRPr lang="zh-CN" altLang="en-US" sz="4000" b="1" spc="3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 rot="5400000">
              <a:off x="1010573" y="3052903"/>
              <a:ext cx="128464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CONTENTS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4070085" y="2435791"/>
            <a:ext cx="600360" cy="461920"/>
            <a:chOff x="4272487" y="985295"/>
            <a:chExt cx="530249" cy="407976"/>
          </a:xfrm>
        </p:grpSpPr>
        <p:grpSp>
          <p:nvGrpSpPr>
            <p:cNvPr id="88" name="组合 87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90" name="任意多边形 89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任意多边形 90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9" name="TextBox 88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2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4075165" y="3377957"/>
            <a:ext cx="600360" cy="461920"/>
            <a:chOff x="4272487" y="985295"/>
            <a:chExt cx="530249" cy="407976"/>
          </a:xfrm>
        </p:grpSpPr>
        <p:grpSp>
          <p:nvGrpSpPr>
            <p:cNvPr id="93" name="组合 92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96" name="任意多边形 95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任意多边形 96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4" name="TextBox 93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3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119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0" name="组合 49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1" name="任意多边形 50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 51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M01-06-0023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90441" y="4719670"/>
            <a:ext cx="609600" cy="609600"/>
          </a:xfrm>
          <a:prstGeom prst="rect">
            <a:avLst/>
          </a:prstGeom>
        </p:spPr>
      </p:pic>
      <p:sp>
        <p:nvSpPr>
          <p:cNvPr id="18" name="任意多边形 17"/>
          <p:cNvSpPr/>
          <p:nvPr/>
        </p:nvSpPr>
        <p:spPr>
          <a:xfrm rot="240363">
            <a:off x="1822439" y="549390"/>
            <a:ext cx="4359116" cy="3548774"/>
          </a:xfrm>
          <a:custGeom>
            <a:avLst/>
            <a:gdLst>
              <a:gd name="connsiteX0" fmla="*/ 4631267 w 4783667"/>
              <a:gd name="connsiteY0" fmla="*/ 0 h 3750733"/>
              <a:gd name="connsiteX1" fmla="*/ 0 w 4783667"/>
              <a:gd name="connsiteY1" fmla="*/ 1871133 h 3750733"/>
              <a:gd name="connsiteX2" fmla="*/ 4783667 w 4783667"/>
              <a:gd name="connsiteY2" fmla="*/ 3750733 h 3750733"/>
              <a:gd name="connsiteX3" fmla="*/ 4631267 w 4783667"/>
              <a:gd name="connsiteY3" fmla="*/ 0 h 3750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3667" h="3750733">
                <a:moveTo>
                  <a:pt x="4631267" y="0"/>
                </a:moveTo>
                <a:lnTo>
                  <a:pt x="0" y="1871133"/>
                </a:lnTo>
                <a:lnTo>
                  <a:pt x="4783667" y="3750733"/>
                </a:lnTo>
                <a:lnTo>
                  <a:pt x="4631267" y="0"/>
                </a:lnTo>
                <a:close/>
              </a:path>
            </a:pathLst>
          </a:custGeom>
          <a:noFill/>
          <a:ln w="95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992504" y="1073593"/>
            <a:ext cx="4883752" cy="3364229"/>
          </a:xfrm>
          <a:custGeom>
            <a:avLst/>
            <a:gdLst>
              <a:gd name="connsiteX0" fmla="*/ 0 w 5359400"/>
              <a:gd name="connsiteY0" fmla="*/ 677333 h 3522133"/>
              <a:gd name="connsiteX1" fmla="*/ 5359400 w 5359400"/>
              <a:gd name="connsiteY1" fmla="*/ 0 h 3522133"/>
              <a:gd name="connsiteX2" fmla="*/ 3530600 w 5359400"/>
              <a:gd name="connsiteY2" fmla="*/ 3522133 h 3522133"/>
              <a:gd name="connsiteX3" fmla="*/ 0 w 5359400"/>
              <a:gd name="connsiteY3" fmla="*/ 677333 h 3522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3522133">
                <a:moveTo>
                  <a:pt x="0" y="677333"/>
                </a:moveTo>
                <a:lnTo>
                  <a:pt x="5359400" y="0"/>
                </a:lnTo>
                <a:lnTo>
                  <a:pt x="3530600" y="3522133"/>
                </a:lnTo>
                <a:lnTo>
                  <a:pt x="0" y="677333"/>
                </a:lnTo>
                <a:close/>
              </a:path>
            </a:pathLst>
          </a:custGeom>
          <a:noFill/>
          <a:ln w="95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711466" y="2285340"/>
            <a:ext cx="5721069" cy="67708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077320" y="2116916"/>
            <a:ext cx="6988975" cy="1013460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!</a:t>
            </a:r>
            <a:endParaRPr lang="en-US" sz="6000" b="1" dirty="0" smtClean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51" y="122982"/>
            <a:ext cx="1777270" cy="478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78380" y="2213956"/>
            <a:ext cx="1960880" cy="6299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人员分工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40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1" name="组合 40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42" name="组合 41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4" name="任意多边形 43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44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1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32" name="任意多边形 31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4319905" y="2844165"/>
            <a:ext cx="2877820" cy="1905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395519" y="2267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人员分工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3" name="椭圆 34"/>
          <p:cNvSpPr/>
          <p:nvPr/>
        </p:nvSpPr>
        <p:spPr>
          <a:xfrm rot="5400000" flipV="1">
            <a:off x="6909553" y="2116041"/>
            <a:ext cx="1163726" cy="1476374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等腰三角形 42"/>
          <p:cNvSpPr/>
          <p:nvPr/>
        </p:nvSpPr>
        <p:spPr>
          <a:xfrm rot="5400000">
            <a:off x="1239073" y="601214"/>
            <a:ext cx="1096433" cy="1404776"/>
          </a:xfrm>
          <a:custGeom>
            <a:avLst/>
            <a:gdLst/>
            <a:ahLst/>
            <a:cxnLst/>
            <a:rect l="l" t="t" r="r" b="b"/>
            <a:pathLst>
              <a:path w="1054142" h="1350592">
                <a:moveTo>
                  <a:pt x="521627" y="0"/>
                </a:moveTo>
                <a:lnTo>
                  <a:pt x="682907" y="322559"/>
                </a:lnTo>
                <a:cubicBezTo>
                  <a:pt x="898294" y="386795"/>
                  <a:pt x="1054142" y="586958"/>
                  <a:pt x="1054142" y="823521"/>
                </a:cubicBezTo>
                <a:cubicBezTo>
                  <a:pt x="1054142" y="1114614"/>
                  <a:pt x="818164" y="1350592"/>
                  <a:pt x="527071" y="1350592"/>
                </a:cubicBezTo>
                <a:cubicBezTo>
                  <a:pt x="235978" y="1350592"/>
                  <a:pt x="0" y="1114614"/>
                  <a:pt x="0" y="823521"/>
                </a:cubicBezTo>
                <a:cubicBezTo>
                  <a:pt x="0" y="591722"/>
                  <a:pt x="149634" y="394871"/>
                  <a:pt x="358347" y="32656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2939738" y="834416"/>
            <a:ext cx="5241838" cy="118640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976035" y="2304066"/>
            <a:ext cx="5241838" cy="1186406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TextBox 23"/>
          <p:cNvSpPr>
            <a:spLocks noChangeArrowheads="1"/>
          </p:cNvSpPr>
          <p:nvPr/>
        </p:nvSpPr>
        <p:spPr bwMode="auto">
          <a:xfrm>
            <a:off x="3026410" y="892175"/>
            <a:ext cx="5154930" cy="1076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）学习蓝图，整理了项目结构，模块化处理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）Automap的学习与死亡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）重新将原有的数据库以类的形式显式写在了代码中，重写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login/register，实现会话存储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）网站后端的逻辑与细节的实现，将网站功能进行了基本的实现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8" name="TextBox 24"/>
          <p:cNvSpPr>
            <a:spLocks noChangeArrowheads="1"/>
          </p:cNvSpPr>
          <p:nvPr/>
        </p:nvSpPr>
        <p:spPr bwMode="auto">
          <a:xfrm>
            <a:off x="1085215" y="1119505"/>
            <a:ext cx="1151890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凌霄汉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31"/>
          <p:cNvSpPr>
            <a:spLocks noChangeArrowheads="1"/>
          </p:cNvSpPr>
          <p:nvPr/>
        </p:nvSpPr>
        <p:spPr bwMode="auto">
          <a:xfrm>
            <a:off x="7040880" y="2670175"/>
            <a:ext cx="1188720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王硕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等腰三角形 42"/>
          <p:cNvSpPr/>
          <p:nvPr/>
        </p:nvSpPr>
        <p:spPr>
          <a:xfrm rot="5400000">
            <a:off x="1239073" y="3506974"/>
            <a:ext cx="1096433" cy="1404776"/>
          </a:xfrm>
          <a:custGeom>
            <a:avLst/>
            <a:gdLst/>
            <a:ahLst/>
            <a:cxnLst/>
            <a:rect l="l" t="t" r="r" b="b"/>
            <a:pathLst>
              <a:path w="1054142" h="1350592">
                <a:moveTo>
                  <a:pt x="521627" y="0"/>
                </a:moveTo>
                <a:lnTo>
                  <a:pt x="682907" y="322559"/>
                </a:lnTo>
                <a:cubicBezTo>
                  <a:pt x="898294" y="386795"/>
                  <a:pt x="1054142" y="586958"/>
                  <a:pt x="1054142" y="823521"/>
                </a:cubicBezTo>
                <a:cubicBezTo>
                  <a:pt x="1054142" y="1114614"/>
                  <a:pt x="818164" y="1350592"/>
                  <a:pt x="527071" y="1350592"/>
                </a:cubicBezTo>
                <a:cubicBezTo>
                  <a:pt x="235978" y="1350592"/>
                  <a:pt x="0" y="1114614"/>
                  <a:pt x="0" y="823521"/>
                </a:cubicBezTo>
                <a:cubicBezTo>
                  <a:pt x="0" y="591722"/>
                  <a:pt x="149634" y="394871"/>
                  <a:pt x="358347" y="32656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2939738" y="3740176"/>
            <a:ext cx="5241838" cy="118640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TextBox 24"/>
          <p:cNvSpPr>
            <a:spLocks noChangeArrowheads="1"/>
          </p:cNvSpPr>
          <p:nvPr/>
        </p:nvSpPr>
        <p:spPr bwMode="auto">
          <a:xfrm>
            <a:off x="1085215" y="4025265"/>
            <a:ext cx="1151890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谢庆贺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23"/>
          <p:cNvSpPr>
            <a:spLocks noChangeArrowheads="1"/>
          </p:cNvSpPr>
          <p:nvPr/>
        </p:nvSpPr>
        <p:spPr bwMode="auto">
          <a:xfrm>
            <a:off x="1051560" y="2358390"/>
            <a:ext cx="5090795" cy="1076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）主要负责前端界面的编写和优化、配合后端实现各个小功能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）重新分类整理了各个页面、资源、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scripts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方便后期管理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）学习利用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jQuery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模板使用JSON从后台传数据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js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中，但饼图和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top10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趋势图还未完全实现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）学习了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FLASK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框架和后端知识，开始参与后端细节的实现。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TextBox 23"/>
          <p:cNvSpPr>
            <a:spLocks noChangeArrowheads="1"/>
          </p:cNvSpPr>
          <p:nvPr/>
        </p:nvSpPr>
        <p:spPr bwMode="auto">
          <a:xfrm>
            <a:off x="3027045" y="3794760"/>
            <a:ext cx="5067935" cy="1076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）学习了docker部署CTF题目，并实现了docker部署了题目，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pwn题的部署已经没有问题，web题现在会基本的部署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因为之前对云服务器比较好奇，买了一个腾讯云的玩了玩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完成了注册时的邮箱认证功能，内部会有序列号身份认证。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优化了全局的路由。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4598676" y="2177126"/>
            <a:ext cx="1960880" cy="6299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近期工作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45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9" name="组合 48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50" name="组合 49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52" name="任意多边形 51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2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5" name="任意多边形 54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0" name="直接连接符 19"/>
          <p:cNvCxnSpPr/>
          <p:nvPr/>
        </p:nvCxnSpPr>
        <p:spPr>
          <a:xfrm flipV="1">
            <a:off x="4340225" y="2919730"/>
            <a:ext cx="2620645" cy="8890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395519" y="226724"/>
            <a:ext cx="246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网站已经实现的功能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37350" y="844857"/>
            <a:ext cx="1613820" cy="36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dirty="0"/>
              <a:t>登录注册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624594" y="902646"/>
            <a:ext cx="352611" cy="278538"/>
            <a:chOff x="1318649" y="4242684"/>
            <a:chExt cx="352611" cy="278538"/>
          </a:xfrm>
        </p:grpSpPr>
        <p:sp>
          <p:nvSpPr>
            <p:cNvPr id="9" name="矩形 8"/>
            <p:cNvSpPr/>
            <p:nvPr/>
          </p:nvSpPr>
          <p:spPr>
            <a:xfrm>
              <a:off x="1389761" y="4275577"/>
              <a:ext cx="196101" cy="19610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318649" y="4242684"/>
              <a:ext cx="352611" cy="278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01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937350" y="2332825"/>
            <a:ext cx="1613820" cy="36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战队</a:t>
            </a:r>
            <a:endParaRPr lang="zh-CN" alt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624594" y="2390614"/>
            <a:ext cx="352611" cy="278538"/>
            <a:chOff x="1318649" y="4242684"/>
            <a:chExt cx="352611" cy="278538"/>
          </a:xfrm>
        </p:grpSpPr>
        <p:sp>
          <p:nvSpPr>
            <p:cNvPr id="14" name="矩形 13"/>
            <p:cNvSpPr/>
            <p:nvPr/>
          </p:nvSpPr>
          <p:spPr>
            <a:xfrm>
              <a:off x="1389761" y="4275577"/>
              <a:ext cx="196101" cy="19610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318649" y="4242684"/>
              <a:ext cx="352611" cy="278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02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937350" y="3555363"/>
            <a:ext cx="1613820" cy="36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dirty="0"/>
              <a:t>排行榜</a:t>
            </a:r>
            <a:endParaRPr lang="zh-CN" dirty="0"/>
          </a:p>
        </p:txBody>
      </p:sp>
      <p:grpSp>
        <p:nvGrpSpPr>
          <p:cNvPr id="18" name="组合 17"/>
          <p:cNvGrpSpPr/>
          <p:nvPr/>
        </p:nvGrpSpPr>
        <p:grpSpPr>
          <a:xfrm>
            <a:off x="624594" y="3613152"/>
            <a:ext cx="352611" cy="278538"/>
            <a:chOff x="1318649" y="4242684"/>
            <a:chExt cx="352611" cy="278538"/>
          </a:xfrm>
        </p:grpSpPr>
        <p:sp>
          <p:nvSpPr>
            <p:cNvPr id="19" name="矩形 18"/>
            <p:cNvSpPr/>
            <p:nvPr/>
          </p:nvSpPr>
          <p:spPr>
            <a:xfrm>
              <a:off x="1389761" y="4275577"/>
              <a:ext cx="196101" cy="19610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318649" y="4242684"/>
              <a:ext cx="352611" cy="278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03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92175" y="1212850"/>
            <a:ext cx="519811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弱密码、非法密码检查；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用户名和密码的</a:t>
            </a:r>
            <a:r>
              <a: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hash</a:t>
            </a: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处理</a:t>
            </a:r>
            <a:r>
              <a: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---generate sha256</a:t>
            </a: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密码</a:t>
            </a: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拒绝重复注册、限制本班同学注册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添加邮箱认证激活账号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77265" y="2620010"/>
            <a:ext cx="43865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战队队长的创建、解散战队，管理队员功能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个人的申请、退出战队，个人贡献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/>
              <a:t>我的战队信息界面、其他战队信息界面</a:t>
            </a:r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977265" y="3882390"/>
            <a:ext cx="23545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个人的做题积分排行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战队积分排行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/>
              <a:t>个人分类排行</a:t>
            </a:r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395519" y="2267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网站功能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46875" y="827567"/>
            <a:ext cx="1613820" cy="36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做题放题</a:t>
            </a:r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634119" y="885356"/>
            <a:ext cx="352611" cy="278538"/>
            <a:chOff x="1318649" y="4242684"/>
            <a:chExt cx="352611" cy="278538"/>
          </a:xfrm>
        </p:grpSpPr>
        <p:sp>
          <p:nvSpPr>
            <p:cNvPr id="24" name="矩形 23"/>
            <p:cNvSpPr/>
            <p:nvPr/>
          </p:nvSpPr>
          <p:spPr>
            <a:xfrm>
              <a:off x="1389761" y="4275577"/>
              <a:ext cx="196101" cy="19610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318649" y="4242684"/>
              <a:ext cx="352611" cy="278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04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986790" y="1114425"/>
            <a:ext cx="53035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buChar char="•"/>
            </a:pPr>
            <a:r>
              <a: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</a:t>
            </a: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的使用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各种题目类型的部署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/>
              <a:t>个人做题、防重做、战队的一二三血</a:t>
            </a:r>
            <a:endParaRPr lang="zh-CN" altLang="en-US" sz="1600"/>
          </a:p>
        </p:txBody>
      </p:sp>
      <p:sp>
        <p:nvSpPr>
          <p:cNvPr id="2" name="文本框 1"/>
          <p:cNvSpPr txBox="1"/>
          <p:nvPr/>
        </p:nvSpPr>
        <p:spPr>
          <a:xfrm>
            <a:off x="946875" y="2083597"/>
            <a:ext cx="1613820" cy="36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4350"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其他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34119" y="2141386"/>
            <a:ext cx="352611" cy="276860"/>
            <a:chOff x="1318649" y="4242684"/>
            <a:chExt cx="352611" cy="276860"/>
          </a:xfrm>
        </p:grpSpPr>
        <p:sp>
          <p:nvSpPr>
            <p:cNvPr id="4" name="矩形 3"/>
            <p:cNvSpPr/>
            <p:nvPr/>
          </p:nvSpPr>
          <p:spPr>
            <a:xfrm>
              <a:off x="1389761" y="4275577"/>
              <a:ext cx="196101" cy="19610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318649" y="4242684"/>
              <a:ext cx="352611" cy="276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05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986790" y="2527935"/>
            <a:ext cx="508571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个人成就和战队成就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整体界面优化</a:t>
            </a: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endParaRPr lang="zh-CN" altLang="en-US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42900" indent="-342900" algn="l">
              <a:buChar char="•"/>
            </a:pPr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/>
          <p:cNvSpPr txBox="1"/>
          <p:nvPr/>
        </p:nvSpPr>
        <p:spPr>
          <a:xfrm>
            <a:off x="335205" y="874468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前端模板冲突问题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34645" y="1242695"/>
            <a:ext cx="310896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由于学习并应用了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bootstrap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和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jQuery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以及Foundation的各个模板，但在使用的时候，由于版本不同或者类名相同等原因，导致排版总是出现问题，总是一个模块的排版会影响另一个模块的变化</a:t>
            </a:r>
            <a:endParaRPr lang="zh-CN" altLang="en-US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5519" y="2267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近期工作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63"/>
          <p:cNvSpPr txBox="1"/>
          <p:nvPr/>
        </p:nvSpPr>
        <p:spPr>
          <a:xfrm>
            <a:off x="335205" y="2917263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解决方法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67"/>
          <p:cNvSpPr txBox="1"/>
          <p:nvPr/>
        </p:nvSpPr>
        <p:spPr>
          <a:xfrm>
            <a:off x="280035" y="3369310"/>
            <a:ext cx="3218815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对于网上已有的模板，不直接引用网上的源码，而是下载到本地，使用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哪一个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class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或者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js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效果，就直接复制到预设的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css/js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</a:rPr>
              <a:t>文件中，并自定义修改，避免类的冲突。</a:t>
            </a:r>
            <a:endParaRPr lang="zh-CN" altLang="en-US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5210" y="1075055"/>
            <a:ext cx="5439410" cy="13195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725" y="3439795"/>
            <a:ext cx="5580380" cy="1028065"/>
          </a:xfrm>
          <a:prstGeom prst="rect">
            <a:avLst/>
          </a:prstGeom>
        </p:spPr>
      </p:pic>
      <p:sp>
        <p:nvSpPr>
          <p:cNvPr id="7" name="下箭头 6"/>
          <p:cNvSpPr/>
          <p:nvPr/>
        </p:nvSpPr>
        <p:spPr>
          <a:xfrm>
            <a:off x="6039485" y="2479675"/>
            <a:ext cx="530860" cy="9264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/>
          <p:cNvSpPr txBox="1"/>
          <p:nvPr/>
        </p:nvSpPr>
        <p:spPr>
          <a:xfrm>
            <a:off x="395519" y="2267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近期工作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矩形 7"/>
          <p:cNvSpPr/>
          <p:nvPr/>
        </p:nvSpPr>
        <p:spPr>
          <a:xfrm>
            <a:off x="450850" y="1021080"/>
            <a:ext cx="7801610" cy="32766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fontAlgn="base"/>
            <a:r>
              <a:rPr lang="en-US" sz="2000" b="1" strike="noStrike" noProof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最开始的考虑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  <a:sym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defRPr/>
            </a:pPr>
            <a:r>
              <a:rPr 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  <a:sym typeface="+mn-ea"/>
              </a:rPr>
              <a:t>应用了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  <a:sym typeface="+mn-ea"/>
              </a:rPr>
              <a:t>b全部实体都必须以类的形式来实现，这样才符合正常的逻辑；</a:t>
            </a:r>
            <a:endParaRPr lang="en-US" altLang="zh-CN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  <a:sym typeface="+mn-ea"/>
            </a:endParaRP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  <a:sym typeface="+mn-ea"/>
              </a:rPr>
              <a:t>	用户、战队、题目是一个很具体的实体</a:t>
            </a:r>
            <a:endParaRPr lang="en-US" altLang="zh-CN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  <a:sym typeface="+mn-ea"/>
            </a:endParaRP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  <a:sym typeface="+mn-ea"/>
              </a:rPr>
              <a:t>	实际上他们的做题记录也是实体</a:t>
            </a:r>
            <a:endParaRPr lang="en-US" altLang="zh-CN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  <a:sym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defRPr/>
            </a:pP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  <a:sym typeface="+mn-ea"/>
              </a:rPr>
              <a:t>正因如此，sqlalchemy也确实提供了将类通过继承的方式与数据库关联起来的方法。</a:t>
            </a:r>
            <a:endParaRPr lang="en-US" altLang="zh-CN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  <a:sym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defRPr/>
            </a:pPr>
            <a:endParaRPr lang="en-US" altLang="zh-CN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  <a:sym typeface="+mn-ea"/>
            </a:endParaRP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sz="2000" b="1" kern="0" noProof="0" dirty="0" smtClean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真假login</a:t>
            </a:r>
            <a:endParaRPr lang="en-US" altLang="zh-CN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方正兰亭细黑_GBK_M" panose="02010600010101010101" pitchFamily="2" charset="2"/>
              <a:sym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defRPr/>
            </a:pP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方正兰亭细黑_GBK_M" panose="02010600010101010101" pitchFamily="2" charset="2"/>
                <a:sym typeface="+mn-ea"/>
              </a:rPr>
              <a:t>最开始的login是假的；没有考虑得太清楚，头脑一热就真的以为登录只是简单地在数据库查信息；但是却需要保存这个会话（cookie）,不然行为是即使通过类来定义，也无法定位（每个页面带着id走，current_user与求稳之辩</a:t>
            </a:r>
            <a:endParaRPr lang="zh-CN" altLang="en-US" sz="2000" strike="noStrike" noProof="1" dirty="0">
              <a:solidFill>
                <a:srgbClr val="000000"/>
              </a:solidFill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SELECTED" val="True"/>
</p:tagLst>
</file>

<file path=ppt/tags/tag10.xml><?xml version="1.0" encoding="utf-8"?>
<p:tagLst xmlns:p="http://schemas.openxmlformats.org/presentationml/2006/main">
  <p:tag name="SELECTED" val="True"/>
</p:tagLst>
</file>

<file path=ppt/tags/tag11.xml><?xml version="1.0" encoding="utf-8"?>
<p:tagLst xmlns:p="http://schemas.openxmlformats.org/presentationml/2006/main">
  <p:tag name="SELECTED" val="True"/>
</p:tagLst>
</file>

<file path=ppt/tags/tag12.xml><?xml version="1.0" encoding="utf-8"?>
<p:tagLst xmlns:p="http://schemas.openxmlformats.org/presentationml/2006/main">
  <p:tag name="ISPRING_PRESENTATION_TITLE" val="简约实用毕业论文答辩动态PPT模板"/>
</p:tagLst>
</file>

<file path=ppt/tags/tag2.xml><?xml version="1.0" encoding="utf-8"?>
<p:tagLst xmlns:p="http://schemas.openxmlformats.org/presentationml/2006/main">
  <p:tag name="SELECTED" val="True"/>
</p:tagLst>
</file>

<file path=ppt/tags/tag3.xml><?xml version="1.0" encoding="utf-8"?>
<p:tagLst xmlns:p="http://schemas.openxmlformats.org/presentationml/2006/main">
  <p:tag name="SELECTED" val="True"/>
</p:tagLst>
</file>

<file path=ppt/tags/tag4.xml><?xml version="1.0" encoding="utf-8"?>
<p:tagLst xmlns:p="http://schemas.openxmlformats.org/presentationml/2006/main">
  <p:tag name="SELECTED" val="True"/>
</p:tagLst>
</file>

<file path=ppt/tags/tag5.xml><?xml version="1.0" encoding="utf-8"?>
<p:tagLst xmlns:p="http://schemas.openxmlformats.org/presentationml/2006/main">
  <p:tag name="SELECTED" val="True"/>
</p:tagLst>
</file>

<file path=ppt/tags/tag6.xml><?xml version="1.0" encoding="utf-8"?>
<p:tagLst xmlns:p="http://schemas.openxmlformats.org/presentationml/2006/main">
  <p:tag name="SELECTED" val="True"/>
</p:tagLst>
</file>

<file path=ppt/tags/tag7.xml><?xml version="1.0" encoding="utf-8"?>
<p:tagLst xmlns:p="http://schemas.openxmlformats.org/presentationml/2006/main">
  <p:tag name="SELECTED" val="True"/>
</p:tagLst>
</file>

<file path=ppt/tags/tag8.xml><?xml version="1.0" encoding="utf-8"?>
<p:tagLst xmlns:p="http://schemas.openxmlformats.org/presentationml/2006/main">
  <p:tag name="SELECTED" val="True"/>
</p:tagLst>
</file>

<file path=ppt/tags/tag9.xml><?xml version="1.0" encoding="utf-8"?>
<p:tagLst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清风素材 https://12sc.taobao.com/">
  <a:themeElements>
    <a:clrScheme name="自定义 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4F81B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5">
      <a:majorFont>
        <a:latin typeface="Franklin Gothic Medium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2624</Words>
  <Application>WPS 演示</Application>
  <PresentationFormat>全屏显示(16:9)</PresentationFormat>
  <Paragraphs>249</Paragraphs>
  <Slides>20</Slides>
  <Notes>33</Notes>
  <HiddenSlides>0</HiddenSlides>
  <MMClips>1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Calibri</vt:lpstr>
      <vt:lpstr>华文细黑</vt:lpstr>
      <vt:lpstr>方正兰亭细黑_GBK_M</vt:lpstr>
      <vt:lpstr>Arial Unicode MS</vt:lpstr>
      <vt:lpstr>Franklin Gothic Medium</vt:lpstr>
      <vt:lpstr>Courier New</vt:lpstr>
      <vt:lpstr>清风素材 https://12sc.taobao.com/</vt:lpstr>
      <vt:lpstr>Visio.Drawing.15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简约实用毕业论文答辩动态PPT模板</dc:title>
  <dc:creator>清风素材;User</dc:creator>
  <cp:keywords>12sc.taobao.com</cp:keywords>
  <dc:description>12sc.taobao.com</dc:description>
  <dc:subject>12sc.taobao.com</dc:subject>
  <cp:category>12sc.taobao.com</cp:category>
  <cp:lastModifiedBy>王硕</cp:lastModifiedBy>
  <cp:revision>125</cp:revision>
  <dcterms:created xsi:type="dcterms:W3CDTF">2015-01-23T04:02:00Z</dcterms:created>
  <dcterms:modified xsi:type="dcterms:W3CDTF">2019-11-07T07:31:17Z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

<file path=docProps/thumbnail.jpeg>
</file>